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Ligh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48">
          <p15:clr>
            <a:srgbClr val="9AA0A6"/>
          </p15:clr>
        </p15:guide>
        <p15:guide id="2" orient="horz" pos="1209">
          <p15:clr>
            <a:srgbClr val="9AA0A6"/>
          </p15:clr>
        </p15:guide>
        <p15:guide id="3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48" orient="horz"/>
        <p:guide pos="1209" orient="horz"/>
        <p:guide pos="26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Light-bold.fntdata"/><Relationship Id="rId25" Type="http://schemas.openxmlformats.org/officeDocument/2006/relationships/font" Target="fonts/MontserratExtraLight-regular.fntdata"/><Relationship Id="rId28" Type="http://schemas.openxmlformats.org/officeDocument/2006/relationships/font" Target="fonts/MontserratExtraLight-boldItalic.fntdata"/><Relationship Id="rId27" Type="http://schemas.openxmlformats.org/officeDocument/2006/relationships/font" Target="fonts/MontserratExtra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dfcf46506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dfcf46506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dfcf46506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dfcf46506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dfcf4650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dfcf4650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dfcf46506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dfcf46506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dfcf4650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dfcf4650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dfcf46506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dfcf46506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dfcf465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dfcf465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Analysis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3892050" y="45428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Nicolás Japas, Jose Muñoz Alvis, Mubarik Ibrahim</a:t>
            </a:r>
            <a:endParaRPr sz="1200"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9291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Credit Card 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Risk &amp; Opportunities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idx="4" type="title"/>
          </p:nvPr>
        </p:nvSpPr>
        <p:spPr>
          <a:xfrm>
            <a:off x="938500" y="445025"/>
            <a:ext cx="6184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FOR THE WIN!</a:t>
            </a:r>
            <a:endParaRPr/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125" y="1386425"/>
            <a:ext cx="3638275" cy="28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idx="4" type="title"/>
          </p:nvPr>
        </p:nvSpPr>
        <p:spPr>
          <a:xfrm>
            <a:off x="938500" y="445025"/>
            <a:ext cx="6184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information valuable?</a:t>
            </a:r>
            <a:endParaRPr/>
          </a:p>
        </p:txBody>
      </p:sp>
      <p:sp>
        <p:nvSpPr>
          <p:cNvPr id="269" name="Google Shape;269;p46"/>
          <p:cNvSpPr txBox="1"/>
          <p:nvPr>
            <p:ph idx="4" type="title"/>
          </p:nvPr>
        </p:nvSpPr>
        <p:spPr>
          <a:xfrm>
            <a:off x="787925" y="1240375"/>
            <a:ext cx="7318200" cy="20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Credit Card offers issuing is somewhat expensive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Therefore maximizing positive response rate decreases spending while increases profits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4138900" y="2008025"/>
            <a:ext cx="4276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Customer Number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Offer Accepted, Reward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Mailer Type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Income Level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Number of Bank Accounts Open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Overdraft Protection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Credit Rating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Number of Credit Cards Held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Number of Homes Owned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 Household Size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Own Your Home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General Average Account Balance,  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Average Account balance over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 Q1, Q2, Q3 and Q4.</a:t>
            </a:r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3688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Who Accepts the Card?</a:t>
            </a:r>
            <a:endParaRPr sz="3000"/>
          </a:p>
        </p:txBody>
      </p:sp>
      <p:cxnSp>
        <p:nvCxnSpPr>
          <p:cNvPr id="168" name="Google Shape;168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9" name="Google Shape;169;p37"/>
          <p:cNvSpPr txBox="1"/>
          <p:nvPr>
            <p:ph idx="4294967295" type="ctrTitle"/>
          </p:nvPr>
        </p:nvSpPr>
        <p:spPr>
          <a:xfrm>
            <a:off x="329200" y="2756675"/>
            <a:ext cx="3657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18000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Accepted</a:t>
            </a:r>
            <a:endParaRPr/>
          </a:p>
        </p:txBody>
      </p:sp>
      <p:sp>
        <p:nvSpPr>
          <p:cNvPr id="170" name="Google Shape;170;p37"/>
          <p:cNvSpPr txBox="1"/>
          <p:nvPr>
            <p:ph idx="4294967295" type="subTitle"/>
          </p:nvPr>
        </p:nvSpPr>
        <p:spPr>
          <a:xfrm>
            <a:off x="4296450" y="13400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Client Characteristics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idx="6" type="title"/>
          </p:nvPr>
        </p:nvSpPr>
        <p:spPr>
          <a:xfrm>
            <a:off x="515050" y="16945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6" name="Google Shape;176;p38"/>
          <p:cNvSpPr txBox="1"/>
          <p:nvPr>
            <p:ph type="title"/>
          </p:nvPr>
        </p:nvSpPr>
        <p:spPr>
          <a:xfrm>
            <a:off x="2547897" y="2844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PROCESSING</a:t>
            </a:r>
            <a:r>
              <a:rPr lang="en" sz="1500"/>
              <a:t> </a:t>
            </a:r>
            <a:endParaRPr sz="1500"/>
          </a:p>
        </p:txBody>
      </p:sp>
      <p:sp>
        <p:nvSpPr>
          <p:cNvPr id="177" name="Google Shape;177;p38"/>
          <p:cNvSpPr txBox="1"/>
          <p:nvPr>
            <p:ph idx="1" type="subTitle"/>
          </p:nvPr>
        </p:nvSpPr>
        <p:spPr>
          <a:xfrm>
            <a:off x="2547897" y="33766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178" name="Google Shape;178;p38"/>
          <p:cNvSpPr txBox="1"/>
          <p:nvPr>
            <p:ph idx="2" type="title"/>
          </p:nvPr>
        </p:nvSpPr>
        <p:spPr>
          <a:xfrm>
            <a:off x="4656953" y="2844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BUILDING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MODEL</a:t>
            </a:r>
            <a:endParaRPr sz="1500"/>
          </a:p>
        </p:txBody>
      </p:sp>
      <p:sp>
        <p:nvSpPr>
          <p:cNvPr id="179" name="Google Shape;179;p38"/>
          <p:cNvSpPr txBox="1"/>
          <p:nvPr>
            <p:ph idx="3" type="subTitle"/>
          </p:nvPr>
        </p:nvSpPr>
        <p:spPr>
          <a:xfrm>
            <a:off x="4656953" y="33766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</a:t>
            </a:r>
            <a:r>
              <a:rPr lang="en"/>
              <a:t> Tree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80" name="Google Shape;180;p38"/>
          <p:cNvSpPr txBox="1"/>
          <p:nvPr>
            <p:ph idx="4" type="title"/>
          </p:nvPr>
        </p:nvSpPr>
        <p:spPr>
          <a:xfrm>
            <a:off x="328625" y="2844175"/>
            <a:ext cx="2438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EXPLORATION</a:t>
            </a:r>
            <a:endParaRPr sz="1500"/>
          </a:p>
        </p:txBody>
      </p:sp>
      <p:sp>
        <p:nvSpPr>
          <p:cNvPr id="181" name="Google Shape;181;p38"/>
          <p:cNvSpPr txBox="1"/>
          <p:nvPr>
            <p:ph idx="5" type="subTitle"/>
          </p:nvPr>
        </p:nvSpPr>
        <p:spPr>
          <a:xfrm>
            <a:off x="515047" y="33766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82" name="Google Shape;182;p38"/>
          <p:cNvSpPr txBox="1"/>
          <p:nvPr>
            <p:ph idx="7" type="title"/>
          </p:nvPr>
        </p:nvSpPr>
        <p:spPr>
          <a:xfrm>
            <a:off x="2547900" y="16945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" name="Google Shape;183;p38"/>
          <p:cNvSpPr txBox="1"/>
          <p:nvPr>
            <p:ph idx="8" type="title"/>
          </p:nvPr>
        </p:nvSpPr>
        <p:spPr>
          <a:xfrm>
            <a:off x="4656950" y="16945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4" name="Google Shape;184;p38"/>
          <p:cNvCxnSpPr/>
          <p:nvPr/>
        </p:nvCxnSpPr>
        <p:spPr>
          <a:xfrm>
            <a:off x="1349950" y="24699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5" name="Google Shape;185;p38"/>
          <p:cNvCxnSpPr/>
          <p:nvPr/>
        </p:nvCxnSpPr>
        <p:spPr>
          <a:xfrm>
            <a:off x="3382800" y="24699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6" name="Google Shape;186;p38"/>
          <p:cNvCxnSpPr/>
          <p:nvPr/>
        </p:nvCxnSpPr>
        <p:spPr>
          <a:xfrm>
            <a:off x="5491850" y="24699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7" name="Google Shape;187;p38"/>
          <p:cNvSpPr txBox="1"/>
          <p:nvPr>
            <p:ph idx="2" type="title"/>
          </p:nvPr>
        </p:nvSpPr>
        <p:spPr>
          <a:xfrm>
            <a:off x="6714353" y="2844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VALIDATING RESULTS</a:t>
            </a:r>
            <a:endParaRPr sz="1500"/>
          </a:p>
        </p:txBody>
      </p:sp>
      <p:sp>
        <p:nvSpPr>
          <p:cNvPr id="188" name="Google Shape;188;p38"/>
          <p:cNvSpPr txBox="1"/>
          <p:nvPr>
            <p:ph idx="3" type="subTitle"/>
          </p:nvPr>
        </p:nvSpPr>
        <p:spPr>
          <a:xfrm>
            <a:off x="6714353" y="33766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ROC-AUC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</a:t>
            </a:r>
            <a:r>
              <a:rPr lang="en"/>
              <a:t> </a:t>
            </a:r>
            <a:r>
              <a:rPr lang="en"/>
              <a:t>Matrix</a:t>
            </a:r>
            <a:endParaRPr/>
          </a:p>
        </p:txBody>
      </p:sp>
      <p:sp>
        <p:nvSpPr>
          <p:cNvPr id="189" name="Google Shape;189;p38"/>
          <p:cNvSpPr txBox="1"/>
          <p:nvPr>
            <p:ph idx="8" type="title"/>
          </p:nvPr>
        </p:nvSpPr>
        <p:spPr>
          <a:xfrm>
            <a:off x="6714350" y="16945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90" name="Google Shape;190;p38"/>
          <p:cNvCxnSpPr/>
          <p:nvPr/>
        </p:nvCxnSpPr>
        <p:spPr>
          <a:xfrm>
            <a:off x="7549250" y="24699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ARE THE FEATURES OF OUR CLIENTS?</a:t>
            </a:r>
            <a:endParaRPr/>
          </a:p>
        </p:txBody>
      </p:sp>
      <p:cxnSp>
        <p:nvCxnSpPr>
          <p:cNvPr id="196" name="Google Shape;196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7" name="Google Shape;197;p39"/>
          <p:cNvSpPr txBox="1"/>
          <p:nvPr>
            <p:ph type="title"/>
          </p:nvPr>
        </p:nvSpPr>
        <p:spPr>
          <a:xfrm>
            <a:off x="3767097" y="3606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MAILER TYPE</a:t>
            </a:r>
            <a:endParaRPr sz="1500"/>
          </a:p>
        </p:txBody>
      </p:sp>
      <p:sp>
        <p:nvSpPr>
          <p:cNvPr id="198" name="Google Shape;198;p39"/>
          <p:cNvSpPr txBox="1"/>
          <p:nvPr>
            <p:ph idx="1" type="subTitle"/>
          </p:nvPr>
        </p:nvSpPr>
        <p:spPr>
          <a:xfrm>
            <a:off x="3767097" y="41386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and medium income - postcards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9"/>
          <p:cNvSpPr txBox="1"/>
          <p:nvPr>
            <p:ph idx="2" type="title"/>
          </p:nvPr>
        </p:nvSpPr>
        <p:spPr>
          <a:xfrm>
            <a:off x="6257153" y="3606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REWARD</a:t>
            </a:r>
            <a:endParaRPr sz="1500"/>
          </a:p>
        </p:txBody>
      </p:sp>
      <p:sp>
        <p:nvSpPr>
          <p:cNvPr id="200" name="Google Shape;200;p39"/>
          <p:cNvSpPr txBox="1"/>
          <p:nvPr>
            <p:ph idx="3" type="subTitle"/>
          </p:nvPr>
        </p:nvSpPr>
        <p:spPr>
          <a:xfrm>
            <a:off x="6257153" y="41386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Accumulation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9"/>
          <p:cNvSpPr txBox="1"/>
          <p:nvPr>
            <p:ph idx="5" type="title"/>
          </p:nvPr>
        </p:nvSpPr>
        <p:spPr>
          <a:xfrm>
            <a:off x="1048447" y="3606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INCOME LEVEL </a:t>
            </a:r>
            <a:endParaRPr sz="1500"/>
          </a:p>
        </p:txBody>
      </p:sp>
      <p:sp>
        <p:nvSpPr>
          <p:cNvPr id="202" name="Google Shape;202;p39"/>
          <p:cNvSpPr txBox="1"/>
          <p:nvPr>
            <p:ph idx="6" type="subTitle"/>
          </p:nvPr>
        </p:nvSpPr>
        <p:spPr>
          <a:xfrm>
            <a:off x="1048447" y="41386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and medium income less cash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 b="48343" l="-1070" r="40934" t="6632"/>
          <a:stretch/>
        </p:blipFill>
        <p:spPr>
          <a:xfrm>
            <a:off x="866150" y="1869875"/>
            <a:ext cx="2146850" cy="189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3">
            <a:alphaModFix/>
          </a:blip>
          <a:srcRect b="48913" l="59065" r="0" t="10311"/>
          <a:stretch/>
        </p:blipFill>
        <p:spPr>
          <a:xfrm>
            <a:off x="3815500" y="1787652"/>
            <a:ext cx="1664273" cy="19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3">
            <a:alphaModFix/>
          </a:blip>
          <a:srcRect b="0" l="0" r="42099" t="58368"/>
          <a:stretch/>
        </p:blipFill>
        <p:spPr>
          <a:xfrm>
            <a:off x="5964600" y="1787651"/>
            <a:ext cx="2305475" cy="19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idx="3" type="subTitle"/>
          </p:nvPr>
        </p:nvSpPr>
        <p:spPr>
          <a:xfrm>
            <a:off x="4047353" y="41386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Diversify reward for medium and high income </a:t>
            </a:r>
            <a:r>
              <a:rPr lang="en"/>
              <a:t> </a:t>
            </a:r>
            <a:endParaRPr/>
          </a:p>
        </p:txBody>
      </p:sp>
      <p:sp>
        <p:nvSpPr>
          <p:cNvPr id="211" name="Google Shape;211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ARE THE OPPORTUNITIES?</a:t>
            </a:r>
            <a:endParaRPr/>
          </a:p>
        </p:txBody>
      </p:sp>
      <p:cxnSp>
        <p:nvCxnSpPr>
          <p:cNvPr id="212" name="Google Shape;212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3" name="Google Shape;213;p40"/>
          <p:cNvSpPr txBox="1"/>
          <p:nvPr>
            <p:ph idx="2" type="title"/>
          </p:nvPr>
        </p:nvSpPr>
        <p:spPr>
          <a:xfrm>
            <a:off x="6638153" y="3606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CONTACT</a:t>
            </a:r>
            <a:endParaRPr sz="1500"/>
          </a:p>
        </p:txBody>
      </p:sp>
      <p:sp>
        <p:nvSpPr>
          <p:cNvPr id="214" name="Google Shape;214;p40"/>
          <p:cNvSpPr txBox="1"/>
          <p:nvPr>
            <p:ph idx="3" type="subTitle"/>
          </p:nvPr>
        </p:nvSpPr>
        <p:spPr>
          <a:xfrm>
            <a:off x="6638153" y="41386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strategies for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clients with high income level   </a:t>
            </a:r>
            <a:endParaRPr/>
          </a:p>
        </p:txBody>
      </p:sp>
      <p:sp>
        <p:nvSpPr>
          <p:cNvPr id="215" name="Google Shape;215;p40"/>
          <p:cNvSpPr txBox="1"/>
          <p:nvPr>
            <p:ph idx="5" type="title"/>
          </p:nvPr>
        </p:nvSpPr>
        <p:spPr>
          <a:xfrm>
            <a:off x="1124647" y="3606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TARGET</a:t>
            </a:r>
            <a:endParaRPr sz="1500"/>
          </a:p>
        </p:txBody>
      </p:sp>
      <p:sp>
        <p:nvSpPr>
          <p:cNvPr id="216" name="Google Shape;216;p40"/>
          <p:cNvSpPr txBox="1"/>
          <p:nvPr>
            <p:ph idx="6" type="subTitle"/>
          </p:nvPr>
        </p:nvSpPr>
        <p:spPr>
          <a:xfrm>
            <a:off x="1353247" y="41386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Homeowners with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and m</a:t>
            </a:r>
            <a:r>
              <a:rPr lang="en"/>
              <a:t>edium</a:t>
            </a:r>
            <a:r>
              <a:rPr lang="en"/>
              <a:t> income level </a:t>
            </a:r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 rotWithShape="1">
          <a:blip r:embed="rId3">
            <a:alphaModFix/>
          </a:blip>
          <a:srcRect b="64228" l="0" r="47737" t="1282"/>
          <a:stretch/>
        </p:blipFill>
        <p:spPr>
          <a:xfrm>
            <a:off x="1036725" y="1954088"/>
            <a:ext cx="2639225" cy="17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0"/>
          <p:cNvPicPr preferRelativeResize="0"/>
          <p:nvPr/>
        </p:nvPicPr>
        <p:blipFill rotWithShape="1">
          <a:blip r:embed="rId4">
            <a:alphaModFix/>
          </a:blip>
          <a:srcRect b="0" l="0" r="47190" t="50707"/>
          <a:stretch/>
        </p:blipFill>
        <p:spPr>
          <a:xfrm>
            <a:off x="6500125" y="1543850"/>
            <a:ext cx="2289921" cy="21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>
            <p:ph idx="2" type="title"/>
          </p:nvPr>
        </p:nvSpPr>
        <p:spPr>
          <a:xfrm>
            <a:off x="4047353" y="3606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REWARD</a:t>
            </a:r>
            <a:endParaRPr sz="1500"/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5">
            <a:alphaModFix/>
          </a:blip>
          <a:srcRect b="0" l="0" r="42366" t="51112"/>
          <a:stretch/>
        </p:blipFill>
        <p:spPr>
          <a:xfrm>
            <a:off x="3992175" y="1550875"/>
            <a:ext cx="2179175" cy="217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938500" y="12832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PROCESSING &amp; BUILDING THE MODEL</a:t>
            </a:r>
            <a:endParaRPr sz="3000"/>
          </a:p>
        </p:txBody>
      </p:sp>
      <p:sp>
        <p:nvSpPr>
          <p:cNvPr id="226" name="Google Shape;226;p41"/>
          <p:cNvSpPr txBox="1"/>
          <p:nvPr>
            <p:ph idx="4294967295" type="ctrTitle"/>
          </p:nvPr>
        </p:nvSpPr>
        <p:spPr>
          <a:xfrm>
            <a:off x="5250250" y="2854000"/>
            <a:ext cx="3657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Logistic Regression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KNN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Random Forest Decision Tree</a:t>
            </a:r>
            <a:endParaRPr sz="2200"/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00" y="2765570"/>
            <a:ext cx="4101573" cy="15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4787734" y="34537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KNN</a:t>
            </a:r>
            <a:endParaRPr sz="1500"/>
          </a:p>
        </p:txBody>
      </p:sp>
      <p:sp>
        <p:nvSpPr>
          <p:cNvPr id="233" name="Google Shape;233;p42"/>
          <p:cNvSpPr txBox="1"/>
          <p:nvPr>
            <p:ph idx="2" type="title"/>
          </p:nvPr>
        </p:nvSpPr>
        <p:spPr>
          <a:xfrm>
            <a:off x="2904353" y="3682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DECISION</a:t>
            </a:r>
            <a:r>
              <a:rPr lang="en" sz="1500"/>
              <a:t>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TREE</a:t>
            </a:r>
            <a:endParaRPr sz="1500"/>
          </a:p>
        </p:txBody>
      </p:sp>
      <p:sp>
        <p:nvSpPr>
          <p:cNvPr id="234" name="Google Shape;234;p4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235" name="Google Shape;235;p42"/>
          <p:cNvSpPr txBox="1"/>
          <p:nvPr>
            <p:ph idx="5" type="title"/>
          </p:nvPr>
        </p:nvSpPr>
        <p:spPr>
          <a:xfrm>
            <a:off x="868572" y="34650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RANDOM FOREST</a:t>
            </a:r>
            <a:endParaRPr sz="1500"/>
          </a:p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3">
            <a:alphaModFix/>
          </a:blip>
          <a:srcRect b="20437" l="23267" r="1988" t="8026"/>
          <a:stretch/>
        </p:blipFill>
        <p:spPr>
          <a:xfrm>
            <a:off x="1004900" y="1918907"/>
            <a:ext cx="1748364" cy="154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/>
          <p:cNvPicPr preferRelativeResize="0"/>
          <p:nvPr/>
        </p:nvPicPr>
        <p:blipFill rotWithShape="1">
          <a:blip r:embed="rId4">
            <a:alphaModFix/>
          </a:blip>
          <a:srcRect b="21578" l="24309" r="2623" t="8063"/>
          <a:stretch/>
        </p:blipFill>
        <p:spPr>
          <a:xfrm>
            <a:off x="4923280" y="1910884"/>
            <a:ext cx="1748389" cy="155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2"/>
          <p:cNvPicPr preferRelativeResize="0"/>
          <p:nvPr/>
        </p:nvPicPr>
        <p:blipFill rotWithShape="1">
          <a:blip r:embed="rId5">
            <a:alphaModFix/>
          </a:blip>
          <a:srcRect b="20601" l="22630" r="0" t="7739"/>
          <a:stretch/>
        </p:blipFill>
        <p:spPr>
          <a:xfrm>
            <a:off x="2968746" y="1910875"/>
            <a:ext cx="1817749" cy="155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 rotWithShape="1">
          <a:blip r:embed="rId6">
            <a:alphaModFix/>
          </a:blip>
          <a:srcRect b="21152" l="23782" r="2903" t="6971"/>
          <a:stretch/>
        </p:blipFill>
        <p:spPr>
          <a:xfrm>
            <a:off x="6932536" y="1910875"/>
            <a:ext cx="1748388" cy="1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2"/>
          <p:cNvSpPr txBox="1"/>
          <p:nvPr>
            <p:ph idx="2" type="title"/>
          </p:nvPr>
        </p:nvSpPr>
        <p:spPr>
          <a:xfrm>
            <a:off x="6790553" y="3682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LOGISTIC REGRESSION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WITH MINIMAL SET</a:t>
            </a:r>
            <a:endParaRPr/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775" y="1919825"/>
            <a:ext cx="1618344" cy="160608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3"/>
          <p:cNvSpPr txBox="1"/>
          <p:nvPr>
            <p:ph idx="2" type="title"/>
          </p:nvPr>
        </p:nvSpPr>
        <p:spPr>
          <a:xfrm>
            <a:off x="825403" y="229755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RANDOM FOREST MINIMAL SET 3 FEATURES</a:t>
            </a:r>
            <a:endParaRPr sz="1500"/>
          </a:p>
        </p:txBody>
      </p:sp>
      <p:sp>
        <p:nvSpPr>
          <p:cNvPr id="248" name="Google Shape;248;p43"/>
          <p:cNvSpPr txBox="1"/>
          <p:nvPr>
            <p:ph idx="2" type="title"/>
          </p:nvPr>
        </p:nvSpPr>
        <p:spPr>
          <a:xfrm>
            <a:off x="3057550" y="2792850"/>
            <a:ext cx="2067000" cy="17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INCOME LEVEL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+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MAILER TYPE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+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REWARD</a:t>
            </a:r>
            <a:endParaRPr sz="1500"/>
          </a:p>
        </p:txBody>
      </p:sp>
      <p:cxnSp>
        <p:nvCxnSpPr>
          <p:cNvPr id="249" name="Google Shape;249;p43"/>
          <p:cNvCxnSpPr>
            <a:stCxn id="247" idx="2"/>
          </p:cNvCxnSpPr>
          <p:nvPr/>
        </p:nvCxnSpPr>
        <p:spPr>
          <a:xfrm flipH="1" rot="-5400000">
            <a:off x="1893103" y="2811750"/>
            <a:ext cx="1016400" cy="1084800"/>
          </a:xfrm>
          <a:prstGeom prst="curved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43"/>
          <p:cNvCxnSpPr/>
          <p:nvPr/>
        </p:nvCxnSpPr>
        <p:spPr>
          <a:xfrm flipH="1" rot="10800000">
            <a:off x="4617175" y="2670925"/>
            <a:ext cx="1446600" cy="1257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43"/>
          <p:cNvSpPr txBox="1"/>
          <p:nvPr>
            <p:ph idx="2" type="title"/>
          </p:nvPr>
        </p:nvSpPr>
        <p:spPr>
          <a:xfrm>
            <a:off x="6110450" y="1337875"/>
            <a:ext cx="2067000" cy="3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+80% ACCURACY!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AUC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122" y="1198425"/>
            <a:ext cx="5561999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